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820" r:id="rId5"/>
    <p:sldId id="821" r:id="rId6"/>
    <p:sldId id="822" r:id="rId7"/>
    <p:sldId id="835" r:id="rId8"/>
    <p:sldId id="838" r:id="rId9"/>
    <p:sldId id="823" r:id="rId10"/>
    <p:sldId id="841" r:id="rId11"/>
    <p:sldId id="849" r:id="rId12"/>
    <p:sldId id="848" r:id="rId13"/>
    <p:sldId id="844" r:id="rId14"/>
    <p:sldId id="845" r:id="rId15"/>
    <p:sldId id="846" r:id="rId16"/>
    <p:sldId id="836" r:id="rId17"/>
    <p:sldId id="834" r:id="rId18"/>
    <p:sldId id="837" r:id="rId19"/>
    <p:sldId id="850" r:id="rId20"/>
    <p:sldId id="83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3F00"/>
    <a:srgbClr val="E3CBBA"/>
    <a:srgbClr val="562F08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58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0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CABF0-00CA-3113-917D-DC44067AE477}"/>
              </a:ext>
            </a:extLst>
          </p:cNvPr>
          <p:cNvSpPr txBox="1"/>
          <p:nvPr/>
        </p:nvSpPr>
        <p:spPr>
          <a:xfrm>
            <a:off x="4989380" y="2535889"/>
            <a:ext cx="2021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COZY               CAFFE</a:t>
            </a:r>
          </a:p>
          <a:p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10" name="Graphic 4" descr="Coffee with solid fill">
            <a:extLst>
              <a:ext uri="{FF2B5EF4-FFF2-40B4-BE49-F238E27FC236}">
                <a16:creationId xmlns:a16="http://schemas.microsoft.com/office/drawing/2014/main" id="{13492A2F-F526-AD47-F759-6D5B31F0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813" y="2369574"/>
            <a:ext cx="1023487" cy="8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99BA99-FFB9-C07C-2A5D-726B27DE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562F08"/>
                </a:solidFill>
              </a:rPr>
              <a:t>Add custom Column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D1128F9-EED9-0955-AAFC-C80B0378F5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837" r="-240"/>
          <a:stretch/>
        </p:blipFill>
        <p:spPr>
          <a:xfrm>
            <a:off x="6254189" y="114487"/>
            <a:ext cx="5513024" cy="3384000"/>
          </a:xfrm>
          <a:solidFill>
            <a:schemeClr val="accent3">
              <a:lumMod val="10000"/>
              <a:lumOff val="9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6CEC43-1F5B-ECA2-7F56-82A081AA76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5187" y="2835798"/>
            <a:ext cx="4286501" cy="538223"/>
          </a:xfrm>
        </p:spPr>
        <p:txBody>
          <a:bodyPr>
            <a:normAutofit/>
          </a:bodyPr>
          <a:lstStyle/>
          <a:p>
            <a:pPr algn="ctr"/>
            <a:r>
              <a:rPr lang="en-IN" sz="2000" u="sng" dirty="0">
                <a:solidFill>
                  <a:srgbClr val="853F00"/>
                </a:solidFill>
              </a:rPr>
              <a:t>“ Total Bills </a:t>
            </a:r>
            <a:r>
              <a:rPr lang="en-IN" sz="2000" dirty="0">
                <a:solidFill>
                  <a:srgbClr val="853F00"/>
                </a:solidFill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E5132-5711-699D-328F-448744E371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05188" y="3374021"/>
            <a:ext cx="4286501" cy="538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Quantity  *  Unit Price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62C9B8-9B44-AA91-C864-05CC67EB0F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IN" dirty="0"/>
              <a:t>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C4FDF9-62C5-EEC7-099A-4C13CB9C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001" y="3641544"/>
            <a:ext cx="2867687" cy="2988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6276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CD9407C-6E43-AA27-04EC-2ED41755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88" y="1054133"/>
            <a:ext cx="4932625" cy="63805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562F08"/>
                </a:solidFill>
              </a:rPr>
              <a:t>Extract Transaction Time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F460443-CC6C-EE09-2F8C-1C942B97B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“</a:t>
            </a:r>
            <a:r>
              <a:rPr lang="en-IN" dirty="0">
                <a:solidFill>
                  <a:srgbClr val="853F00"/>
                </a:solidFill>
              </a:rPr>
              <a:t>Transform Tab”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9C07261-79B0-555F-2646-E0F467E408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014513" y="3694685"/>
            <a:ext cx="4286501" cy="538223"/>
          </a:xfrm>
        </p:spPr>
        <p:txBody>
          <a:bodyPr/>
          <a:lstStyle/>
          <a:p>
            <a:r>
              <a:rPr lang="en-IN" dirty="0"/>
              <a:t>“</a:t>
            </a:r>
            <a:r>
              <a:rPr lang="en-IN" dirty="0">
                <a:solidFill>
                  <a:srgbClr val="853F00"/>
                </a:solidFill>
              </a:rPr>
              <a:t>Extract “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4F7A3A3-CC48-0AC2-A50D-14C7CBAC77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63656" y="4680336"/>
            <a:ext cx="4286501" cy="538223"/>
          </a:xfrm>
        </p:spPr>
        <p:txBody>
          <a:bodyPr/>
          <a:lstStyle/>
          <a:p>
            <a:r>
              <a:rPr lang="en-IN" dirty="0">
                <a:solidFill>
                  <a:srgbClr val="853F00"/>
                </a:solidFill>
              </a:rPr>
              <a:t>“Tax After Delimiter”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1C8B6FB-3B89-FBA7-1F16-37898235D2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8175" r="33287" b="25559"/>
          <a:stretch/>
        </p:blipFill>
        <p:spPr>
          <a:xfrm>
            <a:off x="6441844" y="941426"/>
            <a:ext cx="5493040" cy="4608000"/>
          </a:xfr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DB64A906-847F-8985-1A67-FEE6B9DFAA71}"/>
              </a:ext>
            </a:extLst>
          </p:cNvPr>
          <p:cNvSpPr/>
          <p:nvPr/>
        </p:nvSpPr>
        <p:spPr>
          <a:xfrm>
            <a:off x="2430684" y="3339297"/>
            <a:ext cx="277792" cy="4237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6E8967D-6CED-D41B-2D93-4156FCC02380}"/>
              </a:ext>
            </a:extLst>
          </p:cNvPr>
          <p:cNvSpPr/>
          <p:nvPr/>
        </p:nvSpPr>
        <p:spPr>
          <a:xfrm>
            <a:off x="2430684" y="4244747"/>
            <a:ext cx="277792" cy="4237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82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C00A-6CCE-C02C-442B-EAEADC4E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 </a:t>
            </a:r>
            <a:r>
              <a:rPr lang="en-IN" dirty="0">
                <a:solidFill>
                  <a:srgbClr val="853F00"/>
                </a:solidFill>
              </a:rPr>
              <a:t>INSERT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835BF85-3043-BD1F-AE6C-AEE1633654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4" r="894" b="28728"/>
          <a:stretch/>
        </p:blipFill>
        <p:spPr>
          <a:xfrm>
            <a:off x="3862285" y="392958"/>
            <a:ext cx="4637993" cy="271327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84001-85E1-9E34-3831-14F265384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1400" dirty="0"/>
              <a:t>    ADD COLUMN</a:t>
            </a:r>
          </a:p>
          <a:p>
            <a:pPr algn="ctr"/>
            <a:endParaRPr lang="en-IN" sz="1400" dirty="0"/>
          </a:p>
          <a:p>
            <a:pPr marL="0" indent="0" algn="ctr">
              <a:buNone/>
            </a:pPr>
            <a:r>
              <a:rPr lang="en-IN" sz="1400" dirty="0"/>
              <a:t>    DATE </a:t>
            </a:r>
          </a:p>
          <a:p>
            <a:pPr algn="ctr"/>
            <a:endParaRPr lang="en-IN" sz="1400" dirty="0"/>
          </a:p>
          <a:p>
            <a:pPr marL="0" indent="0" algn="ctr">
              <a:buNone/>
            </a:pPr>
            <a:r>
              <a:rPr lang="en-IN" sz="1400" dirty="0"/>
              <a:t>  MONTH</a:t>
            </a:r>
          </a:p>
          <a:p>
            <a:pPr algn="ctr"/>
            <a:endParaRPr lang="en-IN" sz="1400" dirty="0"/>
          </a:p>
          <a:p>
            <a:pPr marL="0" indent="0" algn="ctr">
              <a:buNone/>
            </a:pPr>
            <a:r>
              <a:rPr lang="en-IN" sz="1400" dirty="0"/>
              <a:t>NAME OF MONTH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21D952-8866-B969-BC3C-A0A602B11A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1200" dirty="0"/>
              <a:t>ADD COLUMN</a:t>
            </a:r>
          </a:p>
          <a:p>
            <a:pPr algn="ctr"/>
            <a:endParaRPr lang="en-IN" sz="1200" dirty="0"/>
          </a:p>
          <a:p>
            <a:pPr marL="0" indent="0" algn="ctr">
              <a:buNone/>
            </a:pPr>
            <a:r>
              <a:rPr lang="en-IN" sz="1200" dirty="0"/>
              <a:t>   </a:t>
            </a:r>
            <a:r>
              <a:rPr lang="en-IN" sz="1400" dirty="0"/>
              <a:t> DATE </a:t>
            </a:r>
            <a:endParaRPr lang="en-IN" sz="12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400" dirty="0"/>
              <a:t>                             TIME  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dirty="0"/>
              <a:t>                           HOUR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586BB5-46B1-5639-8C39-20E9157BF1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1400" dirty="0"/>
              <a:t>    ADD</a:t>
            </a:r>
            <a:r>
              <a:rPr lang="en-IN" sz="1200" dirty="0"/>
              <a:t> </a:t>
            </a:r>
            <a:r>
              <a:rPr lang="en-IN" sz="1400" dirty="0"/>
              <a:t>COLUMN</a:t>
            </a:r>
          </a:p>
          <a:p>
            <a:pPr algn="ctr"/>
            <a:endParaRPr lang="en-IN" sz="1200" dirty="0"/>
          </a:p>
          <a:p>
            <a:pPr marL="0" indent="0" algn="ctr">
              <a:buNone/>
            </a:pPr>
            <a:r>
              <a:rPr lang="en-IN" sz="1400" dirty="0"/>
              <a:t>    DATE</a:t>
            </a:r>
          </a:p>
          <a:p>
            <a:pPr marL="0" indent="0" algn="ctr">
              <a:buNone/>
            </a:pPr>
            <a:r>
              <a:rPr lang="en-IN" sz="1200" dirty="0"/>
              <a:t> </a:t>
            </a:r>
          </a:p>
          <a:p>
            <a:pPr marL="0" indent="0" algn="ctr">
              <a:buNone/>
            </a:pPr>
            <a:r>
              <a:rPr lang="en-IN" sz="1400" dirty="0"/>
              <a:t>     DAY</a:t>
            </a:r>
          </a:p>
          <a:p>
            <a:pPr marL="0" indent="0" algn="ctr">
              <a:buNone/>
            </a:pPr>
            <a:endParaRPr lang="en-IN" sz="1400" dirty="0"/>
          </a:p>
          <a:p>
            <a:pPr marL="0" indent="0" algn="ctr">
              <a:buNone/>
            </a:pPr>
            <a:r>
              <a:rPr lang="en-IN" sz="1400" dirty="0"/>
              <a:t>    NAME</a:t>
            </a:r>
            <a:r>
              <a:rPr lang="en-IN" dirty="0"/>
              <a:t> </a:t>
            </a:r>
            <a:r>
              <a:rPr lang="en-IN" sz="1400" dirty="0"/>
              <a:t>OF</a:t>
            </a:r>
            <a:r>
              <a:rPr lang="en-IN" dirty="0"/>
              <a:t> </a:t>
            </a:r>
            <a:r>
              <a:rPr lang="en-IN" sz="1400" dirty="0"/>
              <a:t>DAY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234B4-6521-7E6B-3DBD-ADF1157DE7F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61624" y="3629434"/>
            <a:ext cx="3239314" cy="53822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853F00"/>
                </a:solidFill>
              </a:rPr>
              <a:t>INSERT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7DF436-578B-6AA9-36A6-C73DE9C2179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853F00"/>
                </a:solidFill>
              </a:rPr>
              <a:t>INSERT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466858A-7977-3889-0828-3051FCDDC635}"/>
              </a:ext>
            </a:extLst>
          </p:cNvPr>
          <p:cNvSpPr/>
          <p:nvPr/>
        </p:nvSpPr>
        <p:spPr>
          <a:xfrm>
            <a:off x="2099900" y="1226916"/>
            <a:ext cx="226611" cy="2777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5EC85D8-74D1-7D6F-A47D-F86F0F8463AB}"/>
              </a:ext>
            </a:extLst>
          </p:cNvPr>
          <p:cNvSpPr/>
          <p:nvPr/>
        </p:nvSpPr>
        <p:spPr>
          <a:xfrm>
            <a:off x="2099900" y="1939710"/>
            <a:ext cx="226611" cy="2777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EFEF902-35AA-0281-6C91-C053DA8129A3}"/>
              </a:ext>
            </a:extLst>
          </p:cNvPr>
          <p:cNvSpPr/>
          <p:nvPr/>
        </p:nvSpPr>
        <p:spPr>
          <a:xfrm>
            <a:off x="2099900" y="2539509"/>
            <a:ext cx="226611" cy="2777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5B18B5E-A4CA-C74D-8554-F14832124E19}"/>
              </a:ext>
            </a:extLst>
          </p:cNvPr>
          <p:cNvSpPr/>
          <p:nvPr/>
        </p:nvSpPr>
        <p:spPr>
          <a:xfrm>
            <a:off x="6151322" y="4755455"/>
            <a:ext cx="226611" cy="2777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218E10F-E714-A46F-CFA2-91C95E2654BA}"/>
              </a:ext>
            </a:extLst>
          </p:cNvPr>
          <p:cNvSpPr/>
          <p:nvPr/>
        </p:nvSpPr>
        <p:spPr>
          <a:xfrm>
            <a:off x="6144173" y="5441752"/>
            <a:ext cx="226611" cy="2777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62FD01E-8988-975B-D5E7-623F34C1B953}"/>
              </a:ext>
            </a:extLst>
          </p:cNvPr>
          <p:cNvSpPr/>
          <p:nvPr/>
        </p:nvSpPr>
        <p:spPr>
          <a:xfrm>
            <a:off x="6152230" y="6029526"/>
            <a:ext cx="226611" cy="2777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Placeholder 19">
            <a:extLst>
              <a:ext uri="{FF2B5EF4-FFF2-40B4-BE49-F238E27FC236}">
                <a16:creationId xmlns:a16="http://schemas.microsoft.com/office/drawing/2014/main" id="{43378156-51A5-40FA-D47A-26481392575A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3"/>
          <a:srcRect t="6213" b="6213"/>
          <a:stretch/>
        </p:blipFill>
        <p:spPr>
          <a:xfrm>
            <a:off x="7765760" y="3429000"/>
            <a:ext cx="4435765" cy="3438525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218A289C-97F7-E4BE-6BB0-9EA8A2D63FB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4"/>
          <a:srcRect l="31407" r="21271"/>
          <a:stretch/>
        </p:blipFill>
        <p:spPr>
          <a:xfrm>
            <a:off x="0" y="3536092"/>
            <a:ext cx="4271058" cy="3331433"/>
          </a:xfr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6291315C-40B2-D527-B968-A219C9402803}"/>
              </a:ext>
            </a:extLst>
          </p:cNvPr>
          <p:cNvSpPr/>
          <p:nvPr/>
        </p:nvSpPr>
        <p:spPr>
          <a:xfrm>
            <a:off x="10124382" y="1250631"/>
            <a:ext cx="234788" cy="3211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31B6EC0-CCD2-1C4D-B8A5-F9BF11B8C516}"/>
              </a:ext>
            </a:extLst>
          </p:cNvPr>
          <p:cNvSpPr/>
          <p:nvPr/>
        </p:nvSpPr>
        <p:spPr>
          <a:xfrm>
            <a:off x="10124382" y="1811634"/>
            <a:ext cx="234788" cy="3102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FABD345-1C14-DB16-E4BF-88930F799B93}"/>
              </a:ext>
            </a:extLst>
          </p:cNvPr>
          <p:cNvSpPr/>
          <p:nvPr/>
        </p:nvSpPr>
        <p:spPr>
          <a:xfrm>
            <a:off x="10132559" y="2516599"/>
            <a:ext cx="226611" cy="2777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62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04112C-1AF8-BBAD-B78A-250B4D07D897}"/>
              </a:ext>
            </a:extLst>
          </p:cNvPr>
          <p:cNvSpPr txBox="1"/>
          <p:nvPr/>
        </p:nvSpPr>
        <p:spPr>
          <a:xfrm>
            <a:off x="2054941" y="894736"/>
            <a:ext cx="697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562F08"/>
                </a:solidFill>
                <a:highlight>
                  <a:srgbClr val="E3CBBA"/>
                </a:highlight>
              </a:rPr>
              <a:t>PIVOT TABLE</a:t>
            </a:r>
          </a:p>
        </p:txBody>
      </p:sp>
      <p:pic>
        <p:nvPicPr>
          <p:cNvPr id="3074" name="Picture 2" descr="Create a PivotTable to analyze worksheet data - Microsoft Support">
            <a:extLst>
              <a:ext uri="{FF2B5EF4-FFF2-40B4-BE49-F238E27FC236}">
                <a16:creationId xmlns:a16="http://schemas.microsoft.com/office/drawing/2014/main" id="{B739D741-1F88-F98B-02CA-345A7D034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3" y="2572979"/>
            <a:ext cx="6027174" cy="339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5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12B0-1E97-8F20-E0FC-3912C5F8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rgbClr val="562F08"/>
                </a:solidFill>
              </a:rPr>
              <a:t>Create Pivot table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3690B6B-7CD7-B590-B47B-E9925BCA59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04" b="271"/>
          <a:stretch/>
        </p:blipFill>
        <p:spPr>
          <a:xfrm>
            <a:off x="8036560" y="82338"/>
            <a:ext cx="4155440" cy="64470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E53C4-F999-5E62-542C-CA4EF2E6E1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3906" y="2194559"/>
            <a:ext cx="6228732" cy="803283"/>
          </a:xfrm>
        </p:spPr>
        <p:txBody>
          <a:bodyPr>
            <a:normAutofit/>
          </a:bodyPr>
          <a:lstStyle/>
          <a:p>
            <a:r>
              <a:rPr lang="en-IN" sz="1600" dirty="0">
                <a:solidFill>
                  <a:srgbClr val="853F00"/>
                </a:solidFill>
              </a:rPr>
              <a:t>2. Drag &amp; Drop Field into the rows, column, value &amp; filter area to           organise data.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3A3591-7C1D-8C33-A291-13A6B80074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1628977"/>
            <a:ext cx="6228732" cy="1800023"/>
          </a:xfrm>
        </p:spPr>
        <p:txBody>
          <a:bodyPr>
            <a:normAutofit/>
          </a:bodyPr>
          <a:lstStyle/>
          <a:p>
            <a:r>
              <a:rPr lang="en-IN" sz="1600" b="1" dirty="0">
                <a:solidFill>
                  <a:srgbClr val="853F00"/>
                </a:solidFill>
              </a:rPr>
              <a:t>1</a:t>
            </a:r>
            <a:r>
              <a:rPr lang="en-IN" sz="1600" dirty="0">
                <a:solidFill>
                  <a:srgbClr val="853F00"/>
                </a:solidFill>
              </a:rPr>
              <a:t>. </a:t>
            </a:r>
            <a:r>
              <a:rPr lang="en-IN" sz="1600" b="1" dirty="0">
                <a:solidFill>
                  <a:srgbClr val="853F00"/>
                </a:solidFill>
              </a:rPr>
              <a:t>Select the data range and go to the insert tab then click on pivot table.</a:t>
            </a:r>
          </a:p>
        </p:txBody>
      </p:sp>
    </p:spTree>
    <p:extLst>
      <p:ext uri="{BB962C8B-B14F-4D97-AF65-F5344CB8AC3E}">
        <p14:creationId xmlns:p14="http://schemas.microsoft.com/office/powerpoint/2010/main" val="218144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F99F17-8E40-FA7B-E8CB-0F17E70F7639}"/>
              </a:ext>
            </a:extLst>
          </p:cNvPr>
          <p:cNvSpPr txBox="1"/>
          <p:nvPr/>
        </p:nvSpPr>
        <p:spPr>
          <a:xfrm>
            <a:off x="3087329" y="786581"/>
            <a:ext cx="618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853F00"/>
                </a:solidFill>
                <a:highlight>
                  <a:srgbClr val="E3CBBA"/>
                </a:highlight>
              </a:rPr>
              <a:t>DASHBORD</a:t>
            </a:r>
          </a:p>
        </p:txBody>
      </p:sp>
      <p:pic>
        <p:nvPicPr>
          <p:cNvPr id="4098" name="Picture 2" descr="Project Dashboard Template (Free Excel Download) - ProjectManager">
            <a:extLst>
              <a:ext uri="{FF2B5EF4-FFF2-40B4-BE49-F238E27FC236}">
                <a16:creationId xmlns:a16="http://schemas.microsoft.com/office/drawing/2014/main" id="{95EC2E42-4D13-7CEC-3E8B-93E58E2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30" y="1546491"/>
            <a:ext cx="70104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93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51539-F4BE-78C3-D6CE-4CCB730A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5" y="0"/>
            <a:ext cx="11800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9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570" y="304783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5" name="Picture Placeholder 34" descr="logo">
            <a:extLst>
              <a:ext uri="{FF2B5EF4-FFF2-40B4-BE49-F238E27FC236}">
                <a16:creationId xmlns:a16="http://schemas.microsoft.com/office/drawing/2014/main" id="{612EBE90-AF1B-3712-DB79-B4832E3156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593" r="13593"/>
          <a:stretch/>
        </p:blipFill>
        <p:spPr>
          <a:xfrm>
            <a:off x="1516380" y="1730247"/>
            <a:ext cx="3657600" cy="3472282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805850E-5CFC-6B9C-18D3-4C2F45AC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028" y="1787525"/>
            <a:ext cx="3383280" cy="338328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7FA26F-A1FC-80E2-0A39-F2925184C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Placeholder 5" descr="A pile of coffee beans">
            <a:extLst>
              <a:ext uri="{FF2B5EF4-FFF2-40B4-BE49-F238E27FC236}">
                <a16:creationId xmlns:a16="http://schemas.microsoft.com/office/drawing/2014/main" id="{D1112637-548B-E808-836D-A04FCFA45D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C929AA-1199-992B-998C-5FD9F280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8476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470C0-F3BB-F43E-3CBD-5EB6E4665D34}"/>
              </a:ext>
            </a:extLst>
          </p:cNvPr>
          <p:cNvSpPr txBox="1"/>
          <p:nvPr/>
        </p:nvSpPr>
        <p:spPr>
          <a:xfrm>
            <a:off x="2336323" y="2401947"/>
            <a:ext cx="2017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COZY      </a:t>
            </a:r>
          </a:p>
          <a:p>
            <a:r>
              <a:rPr lang="en-IN" sz="3200" dirty="0">
                <a:solidFill>
                  <a:schemeClr val="bg1"/>
                </a:solidFill>
              </a:rPr>
              <a:t>CAFFE</a:t>
            </a:r>
          </a:p>
        </p:txBody>
      </p:sp>
      <p:pic>
        <p:nvPicPr>
          <p:cNvPr id="10" name="Graphic 4" descr="Coffee with solid fill">
            <a:extLst>
              <a:ext uri="{FF2B5EF4-FFF2-40B4-BE49-F238E27FC236}">
                <a16:creationId xmlns:a16="http://schemas.microsoft.com/office/drawing/2014/main" id="{2B3597B3-5EEF-EBA3-12AB-49BC56D59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1998" y="2241466"/>
            <a:ext cx="1023487" cy="806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C2F1D-F4FF-5708-F82C-DFC07B2EF56D}"/>
              </a:ext>
            </a:extLst>
          </p:cNvPr>
          <p:cNvSpPr txBox="1"/>
          <p:nvPr/>
        </p:nvSpPr>
        <p:spPr>
          <a:xfrm>
            <a:off x="5645627" y="2463502"/>
            <a:ext cx="4847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7874E4-A5A4-0242-F71B-5271B77E6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1930" y="2654310"/>
            <a:ext cx="1238423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E35B9-E0B3-50E8-2F1B-73A4E3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10" y="966759"/>
            <a:ext cx="9116029" cy="638050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cap="none" dirty="0">
                <a:ln w="0">
                  <a:solidFill>
                    <a:srgbClr val="853F00"/>
                  </a:solidFill>
                </a:ln>
                <a:solidFill>
                  <a:srgbClr val="853F00"/>
                </a:solidFill>
                <a:latin typeface="Arial Black" panose="020B0A04020102020204" pitchFamily="34" charset="0"/>
              </a:rPr>
              <a:t>Dashboard Project</a:t>
            </a:r>
            <a:br>
              <a:rPr lang="en-US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</a:br>
            <a:endParaRPr lang="en-US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502D2-3299-9E3D-BBCA-A672F7F15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8035" y="1843037"/>
            <a:ext cx="5862422" cy="163515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:   ruchita goti</a:t>
            </a:r>
          </a:p>
          <a:p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Tisha </a:t>
            </a:r>
            <a:r>
              <a:rPr lang="en-IN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BHIMANI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EAB8EC-D2F4-0861-F661-E81208B5C6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8035" y="3954648"/>
            <a:ext cx="5335929" cy="1886225"/>
          </a:xfrm>
        </p:spPr>
        <p:txBody>
          <a:bodyPr>
            <a:normAutofit fontScale="32500" lnSpcReduction="20000"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4900" b="1" dirty="0"/>
              <a:t>AGENDA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Overview of Company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To know about Data and problems of Company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Power Query Editor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Pivot Table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Dashboard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3EFCF626-BF60-83A6-9928-EC47C5938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982566-9AEB-7B28-7CC1-3610F0E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C2473CCA-E6BE-9F22-ABE5-4023205A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1D9BE-2B56-E020-A261-1D9D59542AFD}"/>
              </a:ext>
            </a:extLst>
          </p:cNvPr>
          <p:cNvSpPr txBox="1"/>
          <p:nvPr/>
        </p:nvSpPr>
        <p:spPr>
          <a:xfrm>
            <a:off x="853440" y="1838960"/>
            <a:ext cx="1100328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3"/>
                </a:solidFill>
              </a:rPr>
              <a:t>Company established since from 2000.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3"/>
                </a:solidFill>
              </a:rPr>
              <a:t>Company mainly produce some food product categories like :</a:t>
            </a:r>
          </a:p>
          <a:p>
            <a:r>
              <a:rPr lang="en-IN" sz="1600" dirty="0">
                <a:solidFill>
                  <a:schemeClr val="accent3"/>
                </a:solidFill>
              </a:rPr>
              <a:t>                                                                                                     Bakery products, </a:t>
            </a:r>
          </a:p>
          <a:p>
            <a:r>
              <a:rPr lang="en-IN" sz="1600" dirty="0">
                <a:solidFill>
                  <a:schemeClr val="accent3"/>
                </a:solidFill>
              </a:rPr>
              <a:t>                                                                                                     Branded, </a:t>
            </a:r>
          </a:p>
          <a:p>
            <a:r>
              <a:rPr lang="en-IN" sz="1600" dirty="0">
                <a:solidFill>
                  <a:schemeClr val="accent3"/>
                </a:solidFill>
              </a:rPr>
              <a:t>                                                                                                     Coffee, </a:t>
            </a:r>
          </a:p>
          <a:p>
            <a:r>
              <a:rPr lang="en-IN" sz="1600" dirty="0">
                <a:solidFill>
                  <a:schemeClr val="accent3"/>
                </a:solidFill>
              </a:rPr>
              <a:t>                                                                                                     Coffee beans,</a:t>
            </a:r>
          </a:p>
          <a:p>
            <a:pPr algn="just"/>
            <a:r>
              <a:rPr lang="en-IN" sz="1600" dirty="0">
                <a:solidFill>
                  <a:schemeClr val="accent3"/>
                </a:solidFill>
              </a:rPr>
              <a:t>                                                                                                     Drinking Chocolate, </a:t>
            </a:r>
          </a:p>
          <a:p>
            <a:pPr algn="just"/>
            <a:r>
              <a:rPr lang="en-IN" sz="1600" dirty="0">
                <a:solidFill>
                  <a:schemeClr val="accent3"/>
                </a:solidFill>
              </a:rPr>
              <a:t>                                                                                                     Flavours, </a:t>
            </a:r>
          </a:p>
          <a:p>
            <a:pPr algn="just"/>
            <a:r>
              <a:rPr lang="en-IN" sz="1600" dirty="0">
                <a:solidFill>
                  <a:schemeClr val="accent3"/>
                </a:solidFill>
              </a:rPr>
              <a:t>                                                                                                     loose Tea, </a:t>
            </a:r>
          </a:p>
          <a:p>
            <a:pPr algn="just"/>
            <a:r>
              <a:rPr lang="en-IN" sz="1600" dirty="0">
                <a:solidFill>
                  <a:schemeClr val="accent3"/>
                </a:solidFill>
              </a:rPr>
              <a:t>                                                                                                     Packaged chocolate, </a:t>
            </a:r>
          </a:p>
          <a:p>
            <a:pPr algn="just"/>
            <a:r>
              <a:rPr lang="en-IN" sz="1600" dirty="0">
                <a:solidFill>
                  <a:schemeClr val="accent3"/>
                </a:solidFill>
              </a:rPr>
              <a:t>                                                                                                     Tea.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3"/>
                </a:solidFill>
              </a:rPr>
              <a:t>Company’s main 3 branches store like :</a:t>
            </a:r>
          </a:p>
          <a:p>
            <a:pPr algn="just"/>
            <a:r>
              <a:rPr lang="en-IN" dirty="0">
                <a:solidFill>
                  <a:schemeClr val="accent3"/>
                </a:solidFill>
              </a:rPr>
              <a:t>                                                                Astoria,</a:t>
            </a:r>
          </a:p>
          <a:p>
            <a:pPr algn="just"/>
            <a:r>
              <a:rPr lang="en-IN" dirty="0">
                <a:solidFill>
                  <a:schemeClr val="accent3"/>
                </a:solidFill>
              </a:rPr>
              <a:t>                                                                Hell’s kitchen, </a:t>
            </a:r>
          </a:p>
          <a:p>
            <a:pPr algn="just"/>
            <a:r>
              <a:rPr lang="en-IN" dirty="0">
                <a:solidFill>
                  <a:schemeClr val="accent3"/>
                </a:solidFill>
              </a:rPr>
              <a:t>                                                                Lower Manhanttan.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3"/>
                </a:solidFill>
              </a:rPr>
              <a:t>Company’s growth going good but company some problems faces so that our client want to solve this problem.</a:t>
            </a:r>
          </a:p>
          <a:p>
            <a:pPr algn="just"/>
            <a:endParaRPr lang="en-IN"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41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x Core Data Management Challenges - DATAVERSITY">
            <a:extLst>
              <a:ext uri="{FF2B5EF4-FFF2-40B4-BE49-F238E27FC236}">
                <a16:creationId xmlns:a16="http://schemas.microsoft.com/office/drawing/2014/main" id="{D8DB590B-BC8C-B8E7-C0AD-AB5DE2BD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44329"/>
            <a:ext cx="5715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BCB4ED-1E79-5EC9-3A82-A1C487D4AF84}"/>
              </a:ext>
            </a:extLst>
          </p:cNvPr>
          <p:cNvSpPr txBox="1"/>
          <p:nvPr/>
        </p:nvSpPr>
        <p:spPr>
          <a:xfrm>
            <a:off x="235974" y="646471"/>
            <a:ext cx="11720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562F08"/>
                </a:solidFill>
                <a:highlight>
                  <a:srgbClr val="E3CBBA"/>
                </a:highlight>
              </a:rPr>
              <a:t>TO KNOW ABOUT DATA &amp; PROBLEMS OF</a:t>
            </a:r>
          </a:p>
          <a:p>
            <a:pPr algn="ctr"/>
            <a:r>
              <a:rPr lang="en-IN" sz="3600" b="1" dirty="0">
                <a:solidFill>
                  <a:srgbClr val="562F08"/>
                </a:solidFill>
                <a:highlight>
                  <a:srgbClr val="E3CBBA"/>
                </a:highlight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4778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70ED8F-5C64-5ED6-C15C-0DDA28326D9D}"/>
              </a:ext>
            </a:extLst>
          </p:cNvPr>
          <p:cNvSpPr/>
          <p:nvPr/>
        </p:nvSpPr>
        <p:spPr>
          <a:xfrm>
            <a:off x="3206187" y="2291787"/>
            <a:ext cx="5578998" cy="22324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0DAFE-A857-AE9D-F69A-C7B476C7C90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46480" y="467360"/>
            <a:ext cx="10122676" cy="554672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available in so many ways like .xls, .csv and so on.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18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data is available in Company.csv file.</a:t>
            </a:r>
          </a:p>
          <a:p>
            <a:pPr marL="0" indent="0" algn="just">
              <a:buNone/>
            </a:pPr>
            <a:endParaRPr lang="en-IN" sz="18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wants to analyse : </a:t>
            </a:r>
          </a:p>
          <a:p>
            <a:pPr marL="0" indent="0" algn="just">
              <a:buNone/>
            </a:pPr>
            <a:r>
              <a:rPr lang="en-I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</a:t>
            </a:r>
            <a:r>
              <a:rPr lang="en-IN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IN" sz="1400" b="1" i="0" u="none" strike="noStrike" kern="1200" baseline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Ordered &amp; revenue generated in based on Hour</a:t>
            </a:r>
          </a:p>
          <a:p>
            <a:pPr marL="0" indent="0" algn="just">
              <a:buNone/>
            </a:pPr>
            <a:r>
              <a:rPr lang="en-US" sz="1400" b="1" i="0" u="none" strike="noStrike" kern="1200" baseline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2. Footfall over Product category</a:t>
            </a:r>
          </a:p>
          <a:p>
            <a:pPr marL="0" indent="0" algn="just">
              <a:buNone/>
            </a:pPr>
            <a:r>
              <a:rPr lang="en-IN" sz="1400" b="1" i="0" u="none" strike="noStrike" kern="1200" spc="0" baseline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3. High generated Product sales in particular date.</a:t>
            </a:r>
          </a:p>
          <a:p>
            <a:pPr marL="0" indent="0" algn="just">
              <a:buNone/>
            </a:pPr>
            <a:r>
              <a:rPr lang="en-US" sz="1400" b="1" i="0" u="none" strike="noStrike" kern="1200" baseline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4. Top 5 Products based On Sales</a:t>
            </a:r>
          </a:p>
          <a:p>
            <a:pPr marL="0" indent="0" algn="just">
              <a:buNone/>
            </a:pPr>
            <a:r>
              <a:rPr lang="en-US" sz="1400" b="1" i="0" u="none" strike="noStrike" kern="1200" spc="0" baseline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5. Bottom 5 Products based On Sales</a:t>
            </a:r>
          </a:p>
          <a:p>
            <a:pPr marL="0" indent="0" algn="just">
              <a:buNone/>
            </a:pPr>
            <a:r>
              <a:rPr lang="en-IN" sz="1400" b="1" i="0" u="none" strike="noStrike" kern="1200" baseline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6. Chart  Footfall &amp; sales over various store Location</a:t>
            </a:r>
            <a:r>
              <a:rPr lang="en-IN" sz="1400" i="0" u="none" strike="noStrike" kern="1200" baseline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IN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3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47" y="797445"/>
            <a:ext cx="9002215" cy="6380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853F00"/>
                </a:solidFill>
              </a:rPr>
              <a:t>Power query Editor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Leveraging Benefit of Power Query Editor List Functions in Power BI">
            <a:extLst>
              <a:ext uri="{FF2B5EF4-FFF2-40B4-BE49-F238E27FC236}">
                <a16:creationId xmlns:a16="http://schemas.microsoft.com/office/drawing/2014/main" id="{72AA8F24-AC8D-45B5-09E1-EC453CD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87" y="1926879"/>
            <a:ext cx="7372625" cy="36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43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42B1-B646-C7D3-38C0-9E3516F4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43" y="365125"/>
            <a:ext cx="11100126" cy="1325563"/>
          </a:xfrm>
        </p:spPr>
        <p:txBody>
          <a:bodyPr/>
          <a:lstStyle/>
          <a:p>
            <a:r>
              <a:rPr lang="en-IN" dirty="0"/>
              <a:t>                   </a:t>
            </a:r>
            <a:r>
              <a:rPr lang="en-IN" dirty="0">
                <a:solidFill>
                  <a:srgbClr val="853F00"/>
                </a:solidFill>
              </a:rPr>
              <a:t>Importing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F0D6E-969E-B89D-A5A3-369042C9B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29" y="1585731"/>
            <a:ext cx="10395741" cy="474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6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787-7512-ED27-7779-1CDC8B1F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88" y="717630"/>
            <a:ext cx="4932625" cy="1726907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rgbClr val="853F00"/>
                </a:solidFill>
              </a:rPr>
              <a:t>Conditional </a:t>
            </a:r>
            <a:r>
              <a:rPr lang="en-IN" sz="4800" dirty="0">
                <a:solidFill>
                  <a:srgbClr val="853F00"/>
                </a:solidFill>
              </a:rPr>
              <a:t>column</a:t>
            </a:r>
            <a:endParaRPr lang="en-IN" sz="4400" dirty="0">
              <a:solidFill>
                <a:srgbClr val="853F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74C8F-4EDE-6E87-7465-E8CE68955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tx2">
                    <a:lumMod val="50000"/>
                  </a:schemeClr>
                </a:solidFill>
              </a:rPr>
              <a:t>Rg</a:t>
            </a:r>
            <a:endParaRPr lang="en-IN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FA148C-4E23-6F95-D910-FD83C14F1A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tx2">
                    <a:lumMod val="50000"/>
                  </a:schemeClr>
                </a:solidFill>
              </a:rPr>
              <a:t>Lg</a:t>
            </a:r>
            <a:endParaRPr lang="en-IN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F3D7A4-C744-F94E-959A-B56F284DBD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tx2">
                    <a:lumMod val="50000"/>
                  </a:schemeClr>
                </a:solidFill>
              </a:rPr>
              <a:t>Sm</a:t>
            </a:r>
            <a:endParaRPr lang="en-IN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375F31C-172A-F30E-BEC7-EE193A5B62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404" r="3291" b="-47"/>
          <a:stretch/>
        </p:blipFill>
        <p:spPr>
          <a:xfrm>
            <a:off x="6433713" y="324092"/>
            <a:ext cx="5270339" cy="5764192"/>
          </a:xfrm>
        </p:spPr>
      </p:pic>
    </p:spTree>
    <p:extLst>
      <p:ext uri="{BB962C8B-B14F-4D97-AF65-F5344CB8AC3E}">
        <p14:creationId xmlns:p14="http://schemas.microsoft.com/office/powerpoint/2010/main" val="358826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35E3ED34-092B-AD8F-C86B-6854D6CB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9" y="680857"/>
            <a:ext cx="3259239" cy="638050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rgbClr val="562F08"/>
                </a:solidFill>
              </a:rPr>
              <a:t>Replaced</a:t>
            </a:r>
            <a:r>
              <a:rPr lang="en-IN" sz="4000" dirty="0"/>
              <a:t> </a:t>
            </a:r>
            <a:r>
              <a:rPr lang="en-IN" sz="4000" dirty="0">
                <a:solidFill>
                  <a:srgbClr val="562F08"/>
                </a:solidFill>
              </a:rPr>
              <a:t>Value</a:t>
            </a:r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594E7C8D-CA16-ABCD-7044-F88B4714AC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01" t="1467" r="5234" b="3705"/>
          <a:stretch/>
        </p:blipFill>
        <p:spPr>
          <a:xfrm>
            <a:off x="3935393" y="167023"/>
            <a:ext cx="7632000" cy="3137331"/>
          </a:xfrm>
          <a:solidFill>
            <a:schemeClr val="accent3">
              <a:lumMod val="10000"/>
              <a:lumOff val="90000"/>
            </a:schemeClr>
          </a:solidFill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688FF5E-DB08-6A98-AEC6-47AA597421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435" b="29541"/>
          <a:stretch/>
        </p:blipFill>
        <p:spPr>
          <a:xfrm>
            <a:off x="1102053" y="3674572"/>
            <a:ext cx="3097099" cy="295200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D09B65B-4F00-09C8-9C9E-953EC7665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3494" y="3831219"/>
            <a:ext cx="6354501" cy="2638706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                   </a:t>
            </a:r>
            <a:r>
              <a:rPr lang="en-IN" sz="3200" dirty="0" err="1"/>
              <a:t>Lg</a:t>
            </a:r>
            <a:r>
              <a:rPr lang="en-IN" dirty="0"/>
              <a:t>                                   </a:t>
            </a:r>
            <a:r>
              <a:rPr lang="en-IN" sz="3200" dirty="0"/>
              <a:t>Large</a:t>
            </a:r>
          </a:p>
          <a:p>
            <a:endParaRPr lang="en-IN" dirty="0"/>
          </a:p>
          <a:p>
            <a:r>
              <a:rPr lang="en-IN" dirty="0"/>
              <a:t>                   </a:t>
            </a:r>
            <a:r>
              <a:rPr lang="en-IN" sz="3200" dirty="0" err="1"/>
              <a:t>Rg</a:t>
            </a:r>
            <a:r>
              <a:rPr lang="en-IN" sz="3200" dirty="0"/>
              <a:t>               Regular  </a:t>
            </a:r>
          </a:p>
          <a:p>
            <a:endParaRPr lang="en-IN" dirty="0"/>
          </a:p>
          <a:p>
            <a:r>
              <a:rPr lang="en-IN" dirty="0"/>
              <a:t>                   </a:t>
            </a:r>
            <a:r>
              <a:rPr lang="en-IN" sz="3500" dirty="0" err="1"/>
              <a:t>Sm</a:t>
            </a:r>
            <a:r>
              <a:rPr lang="en-IN" sz="3500" dirty="0"/>
              <a:t>             Small 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2AFFA97-C35C-3265-C70F-09F2F77F5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014" y="1795938"/>
            <a:ext cx="3259138" cy="1508416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Transform tab</a:t>
            </a:r>
          </a:p>
          <a:p>
            <a:r>
              <a:rPr lang="en-IN" sz="1800" dirty="0"/>
              <a:t>                                                           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 Replace value</a:t>
            </a:r>
          </a:p>
          <a:p>
            <a:r>
              <a:rPr lang="en-IN" sz="1800" dirty="0"/>
              <a:t>                              </a:t>
            </a:r>
          </a:p>
          <a:p>
            <a:endParaRPr lang="en-IN" sz="1800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6FCD035-B9B1-C90A-9BF4-884DB8970B1C}"/>
              </a:ext>
            </a:extLst>
          </p:cNvPr>
          <p:cNvSpPr/>
          <p:nvPr/>
        </p:nvSpPr>
        <p:spPr>
          <a:xfrm>
            <a:off x="1831210" y="2124162"/>
            <a:ext cx="266218" cy="2908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41C9D00-5E7D-DDE2-4378-AC1F2AC21672}"/>
              </a:ext>
            </a:extLst>
          </p:cNvPr>
          <p:cNvSpPr/>
          <p:nvPr/>
        </p:nvSpPr>
        <p:spPr>
          <a:xfrm>
            <a:off x="6435524" y="4074450"/>
            <a:ext cx="879676" cy="4043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0F46CDE-D60C-7A8B-C5B5-7E5D7BCFBF93}"/>
              </a:ext>
            </a:extLst>
          </p:cNvPr>
          <p:cNvSpPr/>
          <p:nvPr/>
        </p:nvSpPr>
        <p:spPr>
          <a:xfrm>
            <a:off x="6435524" y="4780188"/>
            <a:ext cx="879676" cy="4043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9CA3DA5-FDFB-26E6-1253-3E8FB39F1867}"/>
              </a:ext>
            </a:extLst>
          </p:cNvPr>
          <p:cNvSpPr/>
          <p:nvPr/>
        </p:nvSpPr>
        <p:spPr>
          <a:xfrm>
            <a:off x="6435524" y="5509233"/>
            <a:ext cx="879676" cy="4043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733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60">
    <a:dk1>
      <a:srgbClr val="000000"/>
    </a:dk1>
    <a:lt1>
      <a:srgbClr val="FFFFFF"/>
    </a:lt1>
    <a:dk2>
      <a:srgbClr val="E2D4C0"/>
    </a:dk2>
    <a:lt2>
      <a:srgbClr val="E6E6E6"/>
    </a:lt2>
    <a:accent1>
      <a:srgbClr val="E2CBB9"/>
    </a:accent1>
    <a:accent2>
      <a:srgbClr val="843F00"/>
    </a:accent2>
    <a:accent3>
      <a:srgbClr val="562F08"/>
    </a:accent3>
    <a:accent4>
      <a:srgbClr val="91CF50"/>
    </a:accent4>
    <a:accent5>
      <a:srgbClr val="2B9C4F"/>
    </a:accent5>
    <a:accent6>
      <a:srgbClr val="0B7149"/>
    </a:accent6>
    <a:hlink>
      <a:srgbClr val="FFF8F9"/>
    </a:hlink>
    <a:folHlink>
      <a:srgbClr val="2B6AC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510185-06BE-4162-BEE1-5DC8B9C9C1B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260</TotalTime>
  <Words>360</Words>
  <Application>Microsoft Office PowerPoint</Application>
  <PresentationFormat>Widescreen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Courier New</vt:lpstr>
      <vt:lpstr>Lato</vt:lpstr>
      <vt:lpstr>Lato Black</vt:lpstr>
      <vt:lpstr>Wingdings</vt:lpstr>
      <vt:lpstr>Custom</vt:lpstr>
      <vt:lpstr>PowerPoint Presentation</vt:lpstr>
      <vt:lpstr>Dashboard Project </vt:lpstr>
      <vt:lpstr>Company overview</vt:lpstr>
      <vt:lpstr>PowerPoint Presentation</vt:lpstr>
      <vt:lpstr>PowerPoint Presentation</vt:lpstr>
      <vt:lpstr>Power query Editor</vt:lpstr>
      <vt:lpstr>                   Importing Data</vt:lpstr>
      <vt:lpstr>Conditional column</vt:lpstr>
      <vt:lpstr>Replaced Value</vt:lpstr>
      <vt:lpstr>Add custom Column</vt:lpstr>
      <vt:lpstr>Extract Transaction Time</vt:lpstr>
      <vt:lpstr>  INSERT</vt:lpstr>
      <vt:lpstr>PowerPoint Presentation</vt:lpstr>
      <vt:lpstr>Create Pivot table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Dhruvit Bhimani</dc:creator>
  <cp:lastModifiedBy>Dhruvit Bhimani</cp:lastModifiedBy>
  <cp:revision>6</cp:revision>
  <dcterms:created xsi:type="dcterms:W3CDTF">2024-07-12T10:21:42Z</dcterms:created>
  <dcterms:modified xsi:type="dcterms:W3CDTF">2024-07-13T09:43:53Z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